
<file path=[Content_Types].xml><?xml version="1.0" encoding="utf-8"?>
<Types xmlns="http://schemas.openxmlformats.org/package/2006/content-types">
  <Override PartName="/ppt/slides/slide3.xml" ContentType="application/vnd.openxmlformats-officedocument.presentationml.slide+xml"/>
  <Default Extension="jpeg" ContentType="image/jpeg"/>
  <Override PartName="/ppt/slideLayouts/slideLayout6.xml" ContentType="application/vnd.openxmlformats-officedocument.presentationml.slideLayout+xml"/>
  <Override PartName="/docProps/core.xml" ContentType="application/vnd.openxmlformats-package.core-properties+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ppt/slideLayouts/slideLayout13.xml" ContentType="application/vnd.openxmlformats-officedocument.presentationml.slideLayout+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89" r:id="rId2"/>
    <p:sldId id="290" r:id="rId3"/>
    <p:sldId id="291" r:id="rId4"/>
  </p:sldIdLst>
  <p:sldSz cx="9144000" cy="6858000" type="screen4x3"/>
  <p:notesSz cx="6858000" cy="9144000"/>
  <p:defaultTextStyle>
    <a:defPPr>
      <a:defRPr lang="en-US"/>
    </a:defPPr>
    <a:lvl1pPr algn="l" rtl="0" fontAlgn="base">
      <a:spcBef>
        <a:spcPct val="0"/>
      </a:spcBef>
      <a:spcAft>
        <a:spcPct val="0"/>
      </a:spcAft>
      <a:defRPr kern="1200" baseline="-25000">
        <a:solidFill>
          <a:schemeClr val="tx1"/>
        </a:solidFill>
        <a:latin typeface="Arial" charset="0"/>
        <a:ea typeface="+mn-ea"/>
        <a:cs typeface="+mn-cs"/>
      </a:defRPr>
    </a:lvl1pPr>
    <a:lvl2pPr marL="457200" algn="l" rtl="0" fontAlgn="base">
      <a:spcBef>
        <a:spcPct val="0"/>
      </a:spcBef>
      <a:spcAft>
        <a:spcPct val="0"/>
      </a:spcAft>
      <a:defRPr kern="1200" baseline="-25000">
        <a:solidFill>
          <a:schemeClr val="tx1"/>
        </a:solidFill>
        <a:latin typeface="Arial" charset="0"/>
        <a:ea typeface="+mn-ea"/>
        <a:cs typeface="+mn-cs"/>
      </a:defRPr>
    </a:lvl2pPr>
    <a:lvl3pPr marL="914400" algn="l" rtl="0" fontAlgn="base">
      <a:spcBef>
        <a:spcPct val="0"/>
      </a:spcBef>
      <a:spcAft>
        <a:spcPct val="0"/>
      </a:spcAft>
      <a:defRPr kern="1200" baseline="-25000">
        <a:solidFill>
          <a:schemeClr val="tx1"/>
        </a:solidFill>
        <a:latin typeface="Arial" charset="0"/>
        <a:ea typeface="+mn-ea"/>
        <a:cs typeface="+mn-cs"/>
      </a:defRPr>
    </a:lvl3pPr>
    <a:lvl4pPr marL="1371600" algn="l" rtl="0" fontAlgn="base">
      <a:spcBef>
        <a:spcPct val="0"/>
      </a:spcBef>
      <a:spcAft>
        <a:spcPct val="0"/>
      </a:spcAft>
      <a:defRPr kern="1200" baseline="-25000">
        <a:solidFill>
          <a:schemeClr val="tx1"/>
        </a:solidFill>
        <a:latin typeface="Arial" charset="0"/>
        <a:ea typeface="+mn-ea"/>
        <a:cs typeface="+mn-cs"/>
      </a:defRPr>
    </a:lvl4pPr>
    <a:lvl5pPr marL="1828800" algn="l" rtl="0" fontAlgn="base">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99FF"/>
    <a:srgbClr val="FFFF99"/>
    <a:srgbClr val="336699"/>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92" d="100"/>
          <a:sy n="92" d="100"/>
        </p:scale>
        <p:origin x="-1240" y="-5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67400" cy="7921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76400"/>
            <a:ext cx="4038600" cy="21478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76688"/>
            <a:ext cx="4038600" cy="2149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67400" cy="7921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76400"/>
            <a:ext cx="8229600" cy="4449763"/>
          </a:xfrm>
        </p:spPr>
        <p:txBody>
          <a:bodyPr/>
          <a:lstStyle/>
          <a:p>
            <a:pPr lvl="0"/>
            <a:r>
              <a:rPr lang="en-US" noProof="0" smtClean="0"/>
              <a:t>Click icon to add table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1143000"/>
            <a:ext cx="9144000" cy="152400"/>
          </a:xfrm>
          <a:prstGeom prst="rect">
            <a:avLst/>
          </a:prstGeom>
          <a:solidFill>
            <a:srgbClr val="336699"/>
          </a:solidFill>
          <a:ln w="9525">
            <a:noFill/>
            <a:miter lim="800000"/>
            <a:headEnd/>
            <a:tailEnd/>
          </a:ln>
          <a:effectLst/>
        </p:spPr>
        <p:txBody>
          <a:bodyPr wrap="none" anchor="ctr"/>
          <a:lstStyle/>
          <a:p>
            <a:pPr>
              <a:defRPr/>
            </a:pPr>
            <a:endParaRPr lang="en-US"/>
          </a:p>
        </p:txBody>
      </p:sp>
      <p:sp>
        <p:nvSpPr>
          <p:cNvPr id="1033" name="Text Box 9"/>
          <p:cNvSpPr txBox="1">
            <a:spLocks noChangeArrowheads="1"/>
          </p:cNvSpPr>
          <p:nvPr/>
        </p:nvSpPr>
        <p:spPr bwMode="auto">
          <a:xfrm>
            <a:off x="228600" y="609600"/>
            <a:ext cx="5943600" cy="381000"/>
          </a:xfrm>
          <a:prstGeom prst="rect">
            <a:avLst/>
          </a:prstGeom>
          <a:noFill/>
          <a:ln w="9525">
            <a:noFill/>
            <a:miter lim="800000"/>
            <a:headEnd/>
            <a:tailEnd/>
          </a:ln>
          <a:effectLst/>
        </p:spPr>
        <p:txBody>
          <a:bodyPr>
            <a:spAutoFit/>
          </a:bodyPr>
          <a:lstStyle/>
          <a:p>
            <a:pPr>
              <a:spcBef>
                <a:spcPct val="50000"/>
              </a:spcBef>
              <a:defRPr/>
            </a:pPr>
            <a:endParaRPr lang="en-US" sz="2800" b="1"/>
          </a:p>
        </p:txBody>
      </p:sp>
      <p:sp>
        <p:nvSpPr>
          <p:cNvPr id="1029" name="Rectangle 11"/>
          <p:cNvSpPr>
            <a:spLocks noGrp="1" noChangeArrowheads="1"/>
          </p:cNvSpPr>
          <p:nvPr>
            <p:ph type="title"/>
          </p:nvPr>
        </p:nvSpPr>
        <p:spPr bwMode="auto">
          <a:xfrm>
            <a:off x="457200" y="274638"/>
            <a:ext cx="58674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2"/>
          <p:cNvSpPr>
            <a:spLocks noGrp="1" noChangeArrowheads="1"/>
          </p:cNvSpPr>
          <p:nvPr>
            <p:ph type="body" idx="1"/>
          </p:nvPr>
        </p:nvSpPr>
        <p:spPr bwMode="auto">
          <a:xfrm>
            <a:off x="457200" y="1676400"/>
            <a:ext cx="82296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7" name="Gruppo 6"/>
          <p:cNvGrpSpPr/>
          <p:nvPr userDrawn="1"/>
        </p:nvGrpSpPr>
        <p:grpSpPr>
          <a:xfrm>
            <a:off x="6908800" y="215900"/>
            <a:ext cx="1973262" cy="663575"/>
            <a:chOff x="6908800" y="215900"/>
            <a:chExt cx="1973262" cy="663575"/>
          </a:xfrm>
        </p:grpSpPr>
        <p:pic>
          <p:nvPicPr>
            <p:cNvPr id="8" name="Immagine 7" descr="Logo_MD.jpg"/>
            <p:cNvPicPr>
              <a:picLocks noChangeAspect="1"/>
            </p:cNvPicPr>
            <p:nvPr userDrawn="1"/>
          </p:nvPicPr>
          <p:blipFill>
            <a:blip r:embed="rId15"/>
            <a:srcRect b="6336"/>
            <a:stretch>
              <a:fillRect/>
            </a:stretch>
          </p:blipFill>
          <p:spPr>
            <a:xfrm>
              <a:off x="6908800" y="215900"/>
              <a:ext cx="1973262" cy="644472"/>
            </a:xfrm>
            <a:prstGeom prst="rect">
              <a:avLst/>
            </a:prstGeom>
          </p:spPr>
        </p:pic>
        <p:pic>
          <p:nvPicPr>
            <p:cNvPr id="9" name="Picture 7" descr="MDCLectureEssential"/>
            <p:cNvPicPr>
              <a:picLocks noChangeAspect="1" noChangeArrowheads="1"/>
            </p:cNvPicPr>
            <p:nvPr/>
          </p:nvPicPr>
          <p:blipFill>
            <a:blip r:embed="rId16" cstate="print"/>
            <a:srcRect l="39008" t="73767" r="8043" b="8087"/>
            <a:stretch>
              <a:fillRect/>
            </a:stretch>
          </p:blipFill>
          <p:spPr bwMode="auto">
            <a:xfrm>
              <a:off x="7572375" y="733425"/>
              <a:ext cx="1254125" cy="146050"/>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defRPr>
      </a:lvl2pPr>
      <a:lvl3pPr algn="l" rtl="0" eaLnBrk="1" fontAlgn="base" hangingPunct="1">
        <a:spcBef>
          <a:spcPct val="0"/>
        </a:spcBef>
        <a:spcAft>
          <a:spcPct val="0"/>
        </a:spcAft>
        <a:defRPr sz="2800" b="1">
          <a:solidFill>
            <a:schemeClr val="tx2"/>
          </a:solidFill>
          <a:latin typeface="Arial" charset="0"/>
        </a:defRPr>
      </a:lvl3pPr>
      <a:lvl4pPr algn="l" rtl="0" eaLnBrk="1" fontAlgn="base" hangingPunct="1">
        <a:spcBef>
          <a:spcPct val="0"/>
        </a:spcBef>
        <a:spcAft>
          <a:spcPct val="0"/>
        </a:spcAft>
        <a:defRPr sz="2800" b="1">
          <a:solidFill>
            <a:schemeClr val="tx2"/>
          </a:solidFill>
          <a:latin typeface="Arial" charset="0"/>
        </a:defRPr>
      </a:lvl4pPr>
      <a:lvl5pPr algn="l" rtl="0" eaLnBrk="1" fontAlgn="base" hangingPunct="1">
        <a:spcBef>
          <a:spcPct val="0"/>
        </a:spcBef>
        <a:spcAft>
          <a:spcPct val="0"/>
        </a:spcAft>
        <a:defRPr sz="2800" b="1">
          <a:solidFill>
            <a:schemeClr val="tx2"/>
          </a:solidFill>
          <a:latin typeface="Arial" charset="0"/>
        </a:defRPr>
      </a:lvl5pPr>
      <a:lvl6pPr marL="457200" algn="l" rtl="0" eaLnBrk="1" fontAlgn="base" hangingPunct="1">
        <a:spcBef>
          <a:spcPct val="0"/>
        </a:spcBef>
        <a:spcAft>
          <a:spcPct val="0"/>
        </a:spcAft>
        <a:defRPr sz="2800" b="1">
          <a:solidFill>
            <a:schemeClr val="tx2"/>
          </a:solidFill>
          <a:latin typeface="Arial" charset="0"/>
        </a:defRPr>
      </a:lvl6pPr>
      <a:lvl7pPr marL="914400" algn="l" rtl="0" eaLnBrk="1" fontAlgn="base" hangingPunct="1">
        <a:spcBef>
          <a:spcPct val="0"/>
        </a:spcBef>
        <a:spcAft>
          <a:spcPct val="0"/>
        </a:spcAft>
        <a:defRPr sz="2800" b="1">
          <a:solidFill>
            <a:schemeClr val="tx2"/>
          </a:solidFill>
          <a:latin typeface="Arial" charset="0"/>
        </a:defRPr>
      </a:lvl7pPr>
      <a:lvl8pPr marL="1371600" algn="l" rtl="0" eaLnBrk="1" fontAlgn="base" hangingPunct="1">
        <a:spcBef>
          <a:spcPct val="0"/>
        </a:spcBef>
        <a:spcAft>
          <a:spcPct val="0"/>
        </a:spcAft>
        <a:defRPr sz="2800" b="1">
          <a:solidFill>
            <a:schemeClr val="tx2"/>
          </a:solidFill>
          <a:latin typeface="Arial" charset="0"/>
        </a:defRPr>
      </a:lvl8pPr>
      <a:lvl9pPr marL="1828800" algn="l" rtl="0" eaLnBrk="1" fontAlgn="base" hangingPunct="1">
        <a:spcBef>
          <a:spcPct val="0"/>
        </a:spcBef>
        <a:spcAft>
          <a:spcPct val="0"/>
        </a:spcAft>
        <a:defRPr sz="28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STICH CABG</a:t>
            </a:r>
            <a:endParaRPr lang="en-US" dirty="0"/>
          </a:p>
        </p:txBody>
      </p:sp>
      <p:sp>
        <p:nvSpPr>
          <p:cNvPr id="3" name="Content Placeholder 2"/>
          <p:cNvSpPr>
            <a:spLocks noGrp="1"/>
          </p:cNvSpPr>
          <p:nvPr>
            <p:ph idx="1"/>
          </p:nvPr>
        </p:nvSpPr>
        <p:spPr>
          <a:xfrm>
            <a:off x="457200" y="2971800"/>
            <a:ext cx="8229600" cy="3154363"/>
          </a:xfrm>
        </p:spPr>
        <p:txBody>
          <a:bodyPr/>
          <a:lstStyle/>
          <a:p>
            <a:pPr>
              <a:buNone/>
            </a:pPr>
            <a:r>
              <a:rPr lang="en-US" b="1" dirty="0" smtClean="0"/>
              <a:t>Objective</a:t>
            </a:r>
          </a:p>
          <a:p>
            <a:r>
              <a:rPr lang="en-US" dirty="0" smtClean="0"/>
              <a:t>To determine whether surgery plus medical management or medical management alone improve outcomes in CABG patients</a:t>
            </a:r>
          </a:p>
          <a:p>
            <a:endParaRPr lang="en-US" dirty="0" smtClean="0"/>
          </a:p>
          <a:p>
            <a:pPr>
              <a:buNone/>
            </a:pPr>
            <a:r>
              <a:rPr lang="en-US" b="1" dirty="0" smtClean="0"/>
              <a:t>Study Design</a:t>
            </a:r>
          </a:p>
          <a:p>
            <a:r>
              <a:rPr lang="en-US" dirty="0" smtClean="0"/>
              <a:t>1212 patients with an ejection fraction ≤35% and CAD disease amenable to CABG were randomly assigned to medical therapy alone (n=602) or medical therapy plus CABG </a:t>
            </a:r>
            <a:r>
              <a:rPr lang="en-US" smtClean="0"/>
              <a:t>(n=610)</a:t>
            </a:r>
            <a:endParaRPr lang="en-US" dirty="0"/>
          </a:p>
        </p:txBody>
      </p:sp>
      <p:sp>
        <p:nvSpPr>
          <p:cNvPr id="5" name="Title 1"/>
          <p:cNvSpPr txBox="1">
            <a:spLocks/>
          </p:cNvSpPr>
          <p:nvPr/>
        </p:nvSpPr>
        <p:spPr bwMode="auto">
          <a:xfrm>
            <a:off x="533400" y="1676400"/>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tx2"/>
                </a:solidFill>
                <a:effectLst/>
                <a:uLnTx/>
                <a:uFillTx/>
                <a:latin typeface="+mj-lt"/>
                <a:ea typeface="+mj-ea"/>
                <a:cs typeface="+mj-cs"/>
              </a:rPr>
              <a:t>Medical Therapy with or without CABG </a:t>
            </a:r>
            <a:r>
              <a:rPr lang="en-US" sz="2000" b="1" kern="0" baseline="0" dirty="0" smtClean="0">
                <a:solidFill>
                  <a:schemeClr val="tx2"/>
                </a:solidFill>
                <a:latin typeface="+mj-lt"/>
                <a:ea typeface="+mj-ea"/>
                <a:cs typeface="+mj-cs"/>
              </a:rPr>
              <a:t>Surgery in Patients with Ischemic Cardiomyopathy: Results of the </a:t>
            </a:r>
            <a:r>
              <a:rPr kumimoji="0" lang="en-US" sz="2000" b="1" i="0" u="none" strike="noStrike" kern="0" cap="none" spc="0" normalizeH="0" baseline="0" noProof="0" dirty="0" smtClean="0">
                <a:ln>
                  <a:noFill/>
                </a:ln>
                <a:solidFill>
                  <a:schemeClr val="tx2"/>
                </a:solidFill>
                <a:effectLst/>
                <a:uLnTx/>
                <a:uFillTx/>
                <a:latin typeface="+mj-lt"/>
                <a:ea typeface="+mj-ea"/>
                <a:cs typeface="+mj-cs"/>
              </a:rPr>
              <a:t>STICH Trial</a:t>
            </a:r>
            <a:endParaRPr kumimoji="0" lang="en-US" sz="20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STICH CABG</a:t>
            </a:r>
            <a:endParaRPr lang="en-US" dirty="0"/>
          </a:p>
        </p:txBody>
      </p:sp>
      <p:sp>
        <p:nvSpPr>
          <p:cNvPr id="3" name="Content Placeholder 2"/>
          <p:cNvSpPr>
            <a:spLocks noGrp="1"/>
          </p:cNvSpPr>
          <p:nvPr>
            <p:ph idx="1"/>
          </p:nvPr>
        </p:nvSpPr>
        <p:spPr>
          <a:xfrm>
            <a:off x="381000" y="1524000"/>
            <a:ext cx="8229600" cy="1447800"/>
          </a:xfrm>
        </p:spPr>
        <p:txBody>
          <a:bodyPr/>
          <a:lstStyle/>
          <a:p>
            <a:pPr>
              <a:buNone/>
            </a:pPr>
            <a:r>
              <a:rPr lang="en-US" sz="1800" b="1" dirty="0" smtClean="0"/>
              <a:t>Outcomes</a:t>
            </a:r>
          </a:p>
          <a:p>
            <a:r>
              <a:rPr lang="en-US" sz="1800" dirty="0" smtClean="0"/>
              <a:t>Primary outcome was the rate of death from any cause</a:t>
            </a:r>
          </a:p>
          <a:p>
            <a:r>
              <a:rPr lang="en-US" sz="1800" dirty="0" smtClean="0"/>
              <a:t>Secondary outcomes: Rates of CV death, death from any cause or hospitalization for CV causes</a:t>
            </a:r>
            <a:endParaRPr lang="en-US" sz="1800" dirty="0"/>
          </a:p>
        </p:txBody>
      </p:sp>
      <p:sp>
        <p:nvSpPr>
          <p:cNvPr id="5" name="TextBox 4"/>
          <p:cNvSpPr txBox="1"/>
          <p:nvPr/>
        </p:nvSpPr>
        <p:spPr>
          <a:xfrm>
            <a:off x="838200" y="3352800"/>
            <a:ext cx="1048685" cy="379591"/>
          </a:xfrm>
          <a:prstGeom prst="rect">
            <a:avLst/>
          </a:prstGeom>
          <a:noFill/>
        </p:spPr>
        <p:txBody>
          <a:bodyPr wrap="none" rtlCol="0">
            <a:spAutoFit/>
          </a:bodyPr>
          <a:lstStyle/>
          <a:p>
            <a:r>
              <a:rPr lang="en-US" sz="2800" b="1" dirty="0" smtClean="0"/>
              <a:t>Results</a:t>
            </a:r>
            <a:endParaRPr lang="en-US" sz="2800" b="1" dirty="0"/>
          </a:p>
        </p:txBody>
      </p:sp>
      <p:pic>
        <p:nvPicPr>
          <p:cNvPr id="9" name="Picture 8"/>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365248" y="3380680"/>
            <a:ext cx="5864352" cy="3273552"/>
          </a:xfrm>
          <a:prstGeom prst="rect">
            <a:avLst/>
          </a:prstGeom>
        </p:spPr>
      </p:pic>
      <p:sp>
        <p:nvSpPr>
          <p:cNvPr id="6" name="TextBox 5"/>
          <p:cNvSpPr txBox="1"/>
          <p:nvPr/>
        </p:nvSpPr>
        <p:spPr>
          <a:xfrm>
            <a:off x="3505200" y="3733800"/>
            <a:ext cx="604653" cy="256480"/>
          </a:xfrm>
          <a:prstGeom prst="rect">
            <a:avLst/>
          </a:prstGeom>
          <a:noFill/>
        </p:spPr>
        <p:txBody>
          <a:bodyPr wrap="none" rtlCol="0">
            <a:spAutoFit/>
          </a:bodyPr>
          <a:lstStyle/>
          <a:p>
            <a:r>
              <a:rPr lang="en-US" sz="1600" dirty="0" smtClean="0"/>
              <a:t>p=0.12</a:t>
            </a:r>
            <a:endParaRPr lang="en-US" sz="1600" dirty="0"/>
          </a:p>
        </p:txBody>
      </p:sp>
      <p:sp>
        <p:nvSpPr>
          <p:cNvPr id="7" name="TextBox 6"/>
          <p:cNvSpPr txBox="1"/>
          <p:nvPr/>
        </p:nvSpPr>
        <p:spPr>
          <a:xfrm>
            <a:off x="4648200" y="3886200"/>
            <a:ext cx="604653" cy="256480"/>
          </a:xfrm>
          <a:prstGeom prst="rect">
            <a:avLst/>
          </a:prstGeom>
          <a:noFill/>
        </p:spPr>
        <p:txBody>
          <a:bodyPr wrap="none" rtlCol="0">
            <a:spAutoFit/>
          </a:bodyPr>
          <a:lstStyle/>
          <a:p>
            <a:r>
              <a:rPr lang="en-US" sz="1600" dirty="0" smtClean="0"/>
              <a:t>p=0.05</a:t>
            </a:r>
            <a:endParaRPr lang="en-US" sz="1600" dirty="0"/>
          </a:p>
        </p:txBody>
      </p:sp>
      <p:sp>
        <p:nvSpPr>
          <p:cNvPr id="8" name="TextBox 7"/>
          <p:cNvSpPr txBox="1"/>
          <p:nvPr/>
        </p:nvSpPr>
        <p:spPr>
          <a:xfrm>
            <a:off x="6019800" y="3124200"/>
            <a:ext cx="679994" cy="256480"/>
          </a:xfrm>
          <a:prstGeom prst="rect">
            <a:avLst/>
          </a:prstGeom>
          <a:noFill/>
        </p:spPr>
        <p:txBody>
          <a:bodyPr wrap="none" rtlCol="0">
            <a:spAutoFit/>
          </a:bodyPr>
          <a:lstStyle/>
          <a:p>
            <a:r>
              <a:rPr lang="en-US" sz="1600" dirty="0" smtClean="0"/>
              <a:t>p&lt;0.001</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STICH CABG</a:t>
            </a:r>
            <a:endParaRPr lang="en-US" dirty="0"/>
          </a:p>
        </p:txBody>
      </p:sp>
      <p:sp>
        <p:nvSpPr>
          <p:cNvPr id="3" name="Content Placeholder 2"/>
          <p:cNvSpPr>
            <a:spLocks noGrp="1"/>
          </p:cNvSpPr>
          <p:nvPr>
            <p:ph idx="1"/>
          </p:nvPr>
        </p:nvSpPr>
        <p:spPr/>
        <p:txBody>
          <a:bodyPr/>
          <a:lstStyle/>
          <a:p>
            <a:pPr>
              <a:buNone/>
            </a:pPr>
            <a:r>
              <a:rPr lang="en-US" b="1" dirty="0" smtClean="0"/>
              <a:t>Conclusions</a:t>
            </a:r>
          </a:p>
          <a:p>
            <a:r>
              <a:rPr lang="en-US" sz="1800" dirty="0" smtClean="0"/>
              <a:t>These findings suggest that assessment of myocardial viability does not provide incremental independent information in identifying patients with coronary artery disease and LV dysfunction who will have the greatest survival benefit from adding CABG</a:t>
            </a:r>
          </a:p>
          <a:p>
            <a:r>
              <a:rPr lang="en-US" sz="1800" dirty="0" smtClean="0"/>
              <a:t>Assessment of myocardial viability should not be the sole deciding factor in selecting the best therapy for patients in this population</a:t>
            </a:r>
            <a:endParaRPr lang="en-US" dirty="0" smtClean="0"/>
          </a:p>
          <a:p>
            <a:pPr>
              <a:buNone/>
            </a:pPr>
            <a:r>
              <a:rPr lang="en-US" dirty="0" smtClean="0"/>
              <a:t> </a:t>
            </a:r>
          </a:p>
          <a:p>
            <a:pPr>
              <a:buNone/>
            </a:pPr>
            <a:r>
              <a:rPr lang="en-US" b="1" dirty="0" smtClean="0"/>
              <a:t>Study Limitations</a:t>
            </a:r>
          </a:p>
          <a:p>
            <a:r>
              <a:rPr lang="en-US" sz="1800" dirty="0" smtClean="0"/>
              <a:t>Lack of randomization for viability testing</a:t>
            </a:r>
          </a:p>
          <a:p>
            <a:r>
              <a:rPr lang="en-US" sz="1800" dirty="0" smtClean="0"/>
              <a:t>Small number of patients</a:t>
            </a:r>
          </a:p>
          <a:p>
            <a:r>
              <a:rPr lang="en-US" sz="1800" smtClean="0"/>
              <a:t>Small </a:t>
            </a:r>
            <a:r>
              <a:rPr lang="en-US" sz="1800" dirty="0" smtClean="0"/>
              <a:t>proportion of patients who were judged not to have substantial viability</a:t>
            </a:r>
            <a:endParaRPr lang="en-US" dirty="0"/>
          </a:p>
        </p:txBody>
      </p:sp>
    </p:spTree>
  </p:cSld>
  <p:clrMapOvr>
    <a:masterClrMapping/>
  </p:clrMapOvr>
</p:sld>
</file>

<file path=ppt/theme/theme1.xml><?xml version="1.0" encoding="utf-8"?>
<a:theme xmlns:a="http://schemas.openxmlformats.org/drawingml/2006/main" name="MDC Lecture Essentials">
  <a:themeElements>
    <a:clrScheme name="LectureEssentials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ctureEssentials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lnDef>
  </a:objectDefaults>
  <a:extraClrSchemeLst>
    <a:extraClrScheme>
      <a:clrScheme name="LectureEssentials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ctureEssentials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ctureEssentials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ctureEssentials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ctureEssentials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ctureEssentials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ctureEssentials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ctureEssentials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ctureEssentials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ctureEssentials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ctureEssentials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ctureEssentials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MDC Lecture Essentials</Template>
  <TotalTime>21</TotalTime>
  <Words>199</Words>
  <Application>Microsoft Macintosh PowerPoint</Application>
  <PresentationFormat>Presentazione su schermo (4:3)</PresentationFormat>
  <Paragraphs>24</Paragraphs>
  <Slides>3</Slides>
  <Notes>0</Notes>
  <HiddenSlides>0</HiddenSlides>
  <MMClips>0</MMClips>
  <ScaleCrop>false</ScaleCrop>
  <HeadingPairs>
    <vt:vector size="4" baseType="variant">
      <vt:variant>
        <vt:lpstr>Modello struttura</vt:lpstr>
      </vt:variant>
      <vt:variant>
        <vt:i4>1</vt:i4>
      </vt:variant>
      <vt:variant>
        <vt:lpstr>Titoli diapositive</vt:lpstr>
      </vt:variant>
      <vt:variant>
        <vt:i4>3</vt:i4>
      </vt:variant>
    </vt:vector>
  </HeadingPairs>
  <TitlesOfParts>
    <vt:vector size="4" baseType="lpstr">
      <vt:lpstr>MDC Lecture Essentials</vt:lpstr>
      <vt:lpstr>STICH CABG</vt:lpstr>
      <vt:lpstr>STICH CABG</vt:lpstr>
      <vt:lpstr>STICH CABG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Johnson</dc:creator>
  <cp:lastModifiedBy>Giorgio Mantovani</cp:lastModifiedBy>
  <cp:revision>10</cp:revision>
  <dcterms:created xsi:type="dcterms:W3CDTF">2011-05-18T06:15:12Z</dcterms:created>
  <dcterms:modified xsi:type="dcterms:W3CDTF">2011-05-18T06:15:30Z</dcterms:modified>
</cp:coreProperties>
</file>